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5783" r:id="rId2"/>
    <p:sldId id="5784" r:id="rId3"/>
    <p:sldId id="5785" r:id="rId4"/>
    <p:sldId id="5787" r:id="rId5"/>
    <p:sldId id="5788" r:id="rId6"/>
    <p:sldId id="664" r:id="rId7"/>
    <p:sldId id="666" r:id="rId8"/>
    <p:sldId id="667" r:id="rId9"/>
    <p:sldId id="668" r:id="rId10"/>
    <p:sldId id="669" r:id="rId11"/>
    <p:sldId id="676" r:id="rId12"/>
    <p:sldId id="670" r:id="rId13"/>
    <p:sldId id="671" r:id="rId14"/>
    <p:sldId id="672" r:id="rId15"/>
    <p:sldId id="673" r:id="rId16"/>
    <p:sldId id="674" r:id="rId17"/>
    <p:sldId id="675" r:id="rId18"/>
    <p:sldId id="665" r:id="rId19"/>
    <p:sldId id="298" r:id="rId20"/>
  </p:sldIdLst>
  <p:sldSz cx="12192000" cy="6858000"/>
  <p:notesSz cx="7315200" cy="9601200"/>
  <p:defaultTextStyle>
    <a:defPPr>
      <a:defRPr lang="en-US"/>
    </a:defPPr>
    <a:lvl1pPr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ve Pfeiffer" initials="SP" lastIdx="7" clrIdx="0">
    <p:extLst>
      <p:ext uri="{19B8F6BF-5375-455C-9EA6-DF929625EA0E}">
        <p15:presenceInfo xmlns:p15="http://schemas.microsoft.com/office/powerpoint/2012/main" userId="S::spfeiffer@tigerrisk.com::d5e8299e-d17a-46ef-8048-e6bbfa26bc24" providerId="AD"/>
      </p:ext>
    </p:extLst>
  </p:cmAuthor>
  <p:cmAuthor id="2" name="Jessica Groenewegen" initials="JG" lastIdx="5" clrIdx="1">
    <p:extLst>
      <p:ext uri="{19B8F6BF-5375-455C-9EA6-DF929625EA0E}">
        <p15:presenceInfo xmlns:p15="http://schemas.microsoft.com/office/powerpoint/2012/main" userId="S::jgroenewegen@tigerrisk.com::c19eb318-3b32-4ce4-9a7d-aba8f1686f7f" providerId="AD"/>
      </p:ext>
    </p:extLst>
  </p:cmAuthor>
  <p:cmAuthor id="3" name="Margaret Olesen" initials="MO" lastIdx="1" clrIdx="2">
    <p:extLst>
      <p:ext uri="{19B8F6BF-5375-455C-9EA6-DF929625EA0E}">
        <p15:presenceInfo xmlns:p15="http://schemas.microsoft.com/office/powerpoint/2012/main" userId="S::molesen@tigerrisk.com::62502845-5476-42a1-a558-f486809ff60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A726"/>
    <a:srgbClr val="666666"/>
    <a:srgbClr val="F7B041"/>
    <a:srgbClr val="171449"/>
    <a:srgbClr val="EEEEEE"/>
    <a:srgbClr val="828282"/>
    <a:srgbClr val="00B050"/>
    <a:srgbClr val="E2E2E2"/>
    <a:srgbClr val="801C56"/>
    <a:srgbClr val="009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814" autoAdjust="0"/>
    <p:restoredTop sz="96196" autoAdjust="0"/>
  </p:normalViewPr>
  <p:slideViewPr>
    <p:cSldViewPr snapToGrid="0" showGuides="1">
      <p:cViewPr varScale="1">
        <p:scale>
          <a:sx n="114" d="100"/>
          <a:sy n="114" d="100"/>
        </p:scale>
        <p:origin x="111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B452840-6A6E-45DC-B57D-FD12A4B5081D}" type="datetimeFigureOut">
              <a:rPr lang="en-US" smtClean="0"/>
              <a:t>6/26/2023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EDC9B637-C023-41DE-8033-D12E63F3F4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241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BCF949-6E89-48A5-8CC8-2F399239DA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94746"/>
          </a:xfrm>
          <a:prstGeom prst="rect">
            <a:avLst/>
          </a:prstGeom>
        </p:spPr>
      </p:pic>
      <p:sp>
        <p:nvSpPr>
          <p:cNvPr id="5137" name="Rectangle 17"/>
          <p:cNvSpPr>
            <a:spLocks noGrp="1" noChangeArrowheads="1"/>
          </p:cNvSpPr>
          <p:nvPr>
            <p:ph type="subTitle" idx="1"/>
          </p:nvPr>
        </p:nvSpPr>
        <p:spPr>
          <a:xfrm>
            <a:off x="6872660" y="2414590"/>
            <a:ext cx="5098481" cy="403278"/>
          </a:xfrm>
        </p:spPr>
        <p:txBody>
          <a:bodyPr>
            <a:normAutofit/>
          </a:bodyPr>
          <a:lstStyle>
            <a:lvl1pPr marL="0" indent="0" algn="ctr">
              <a:spcBef>
                <a:spcPct val="20000"/>
              </a:spcBef>
              <a:buFont typeface="Wingdings" pitchFamily="2" charset="2"/>
              <a:buNone/>
              <a:defRPr sz="2200" b="0"/>
            </a:lvl1pPr>
          </a:lstStyle>
          <a:p>
            <a:pPr lvl="0"/>
            <a:r>
              <a:rPr lang="en-US" altLang="en-US" noProof="0" dirty="0"/>
              <a:t>Click to edit Master subtitle style</a:t>
            </a:r>
          </a:p>
        </p:txBody>
      </p:sp>
      <p:sp>
        <p:nvSpPr>
          <p:cNvPr id="5138" name="Rectangle 18"/>
          <p:cNvSpPr>
            <a:spLocks noGrp="1" noChangeArrowheads="1"/>
          </p:cNvSpPr>
          <p:nvPr>
            <p:ph type="ctrTitle"/>
          </p:nvPr>
        </p:nvSpPr>
        <p:spPr>
          <a:xfrm>
            <a:off x="6874126" y="1836739"/>
            <a:ext cx="5098481" cy="492443"/>
          </a:xfrm>
        </p:spPr>
        <p:txBody>
          <a:bodyPr wrap="square">
            <a:spAutoFit/>
          </a:bodyPr>
          <a:lstStyle>
            <a:lvl1pPr algn="ctr">
              <a:defRPr sz="2600">
                <a:solidFill>
                  <a:srgbClr val="666666"/>
                </a:solidFill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3234018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9795-F39B-48A8-8EC8-80F43110FA0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95300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032FD8-2574-4690-8DD3-FF8C6DEA0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502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DDB3ACF-A075-4C4A-8EDB-120501DE7D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1190776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14A9FCC-C290-4F7C-ABC5-F18EFAC4B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A5D707B-6C22-4A91-9EC1-617C186848A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705351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43209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C46741-C232-4B1B-B3B8-57CDF1A7187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705351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106ED34-F5F4-45C3-9F00-59C0106F26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8876688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Black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8075"/>
            <a:ext cx="10363200" cy="1362075"/>
          </a:xfrm>
        </p:spPr>
        <p:txBody>
          <a:bodyPr anchor="ctr"/>
          <a:lstStyle>
            <a:lvl1pPr algn="ctr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4553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White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8075"/>
            <a:ext cx="10363200" cy="1362075"/>
          </a:xfrm>
        </p:spPr>
        <p:txBody>
          <a:bodyPr anchor="ctr"/>
          <a:lstStyle>
            <a:lvl1pPr algn="ctr">
              <a:defRPr sz="4000" b="1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491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972" y="244433"/>
            <a:ext cx="9832064" cy="4175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1" y="1368425"/>
            <a:ext cx="11165417" cy="4256088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526646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Title and Content w/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1" y="1368425"/>
            <a:ext cx="11183111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058974-F894-4296-B2A4-E33879DD61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836539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564907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 w/ Take 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169152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038217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CADCEF1-1661-4E83-93A0-F04F647B7D3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78551" y="1368425"/>
            <a:ext cx="5482167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5480051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006645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Text Box w/ Take 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5480051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A194D5-B674-459F-94A7-CD1A3B3169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28677A-9F64-4ADE-B567-60F0188536C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78551" y="1368425"/>
            <a:ext cx="5482167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029892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9795-F39B-48A8-8EC8-80F43110FA0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95300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032FD8-2574-4690-8DD3-FF8C6DEA0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502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97450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852253" y="253486"/>
            <a:ext cx="9821784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1" y="1368425"/>
            <a:ext cx="11165417" cy="4256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 dirty="0"/>
              <a:t>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50" name="Text Box 26"/>
          <p:cNvSpPr txBox="1">
            <a:spLocks noChangeArrowheads="1"/>
          </p:cNvSpPr>
          <p:nvPr/>
        </p:nvSpPr>
        <p:spPr bwMode="auto">
          <a:xfrm>
            <a:off x="4498449" y="6546679"/>
            <a:ext cx="3195105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FFB013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600" b="1" dirty="0"/>
              <a:t>The information contained in this document is strictly proprietary and confidential.</a:t>
            </a:r>
          </a:p>
        </p:txBody>
      </p:sp>
      <p:sp>
        <p:nvSpPr>
          <p:cNvPr id="1051" name="Rectangle 27"/>
          <p:cNvSpPr>
            <a:spLocks noChangeArrowheads="1"/>
          </p:cNvSpPr>
          <p:nvPr/>
        </p:nvSpPr>
        <p:spPr bwMode="auto">
          <a:xfrm>
            <a:off x="11542184" y="6506992"/>
            <a:ext cx="719667" cy="227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fld id="{031D9183-D896-4265-8F24-3747F7348211}" type="slidenum">
              <a:rPr lang="en-US" altLang="en-US" sz="1000" b="1">
                <a:solidFill>
                  <a:srgbClr val="666666"/>
                </a:solidFill>
              </a:rPr>
              <a:pPr eaLnBrk="0" hangingPunct="0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US" altLang="en-US" sz="1000" b="1" dirty="0">
              <a:solidFill>
                <a:srgbClr val="666666"/>
              </a:solidFill>
            </a:endParaRPr>
          </a:p>
        </p:txBody>
      </p:sp>
      <p:sp>
        <p:nvSpPr>
          <p:cNvPr id="1074" name="Rectangle 50"/>
          <p:cNvSpPr>
            <a:spLocks noChangeArrowheads="1"/>
          </p:cNvSpPr>
          <p:nvPr/>
        </p:nvSpPr>
        <p:spPr bwMode="auto">
          <a:xfrm>
            <a:off x="524934" y="6548266"/>
            <a:ext cx="3293533" cy="14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600" b="1" dirty="0">
                <a:solidFill>
                  <a:srgbClr val="666666"/>
                </a:solidFill>
              </a:rPr>
              <a:t>NAME OF DIRECTORY-FILE LOCATION</a:t>
            </a:r>
          </a:p>
        </p:txBody>
      </p:sp>
      <p:pic>
        <p:nvPicPr>
          <p:cNvPr id="12" name="Picture 46" descr="TigerRisk_Full_Logo_ColorV5">
            <a:extLst>
              <a:ext uri="{FF2B5EF4-FFF2-40B4-BE49-F238E27FC236}">
                <a16:creationId xmlns:a16="http://schemas.microsoft.com/office/drawing/2014/main" id="{83301F9E-6DB7-4D0B-8B91-B83364BC174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77"/>
          <a:stretch/>
        </p:blipFill>
        <p:spPr bwMode="auto">
          <a:xfrm>
            <a:off x="10066867" y="6153051"/>
            <a:ext cx="1524000" cy="53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12DC229-88FD-4EDE-B934-A1E5F72B43BA}"/>
              </a:ext>
            </a:extLst>
          </p:cNvPr>
          <p:cNvSpPr/>
          <p:nvPr userDrawn="1"/>
        </p:nvSpPr>
        <p:spPr bwMode="auto">
          <a:xfrm>
            <a:off x="932688" y="725932"/>
            <a:ext cx="722376" cy="73152"/>
          </a:xfrm>
          <a:prstGeom prst="rect">
            <a:avLst/>
          </a:prstGeom>
          <a:solidFill>
            <a:srgbClr val="F7B041"/>
          </a:solidFill>
          <a:ln w="12700" cap="flat" cmpd="sng" algn="ctr">
            <a:solidFill>
              <a:srgbClr val="F7B04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None/>
              <a:tabLst/>
            </a:pP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380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6" r:id="rId4"/>
    <p:sldLayoutId id="2147483672" r:id="rId5"/>
    <p:sldLayoutId id="2147483667" r:id="rId6"/>
    <p:sldLayoutId id="2147483673" r:id="rId7"/>
    <p:sldLayoutId id="2147483674" r:id="rId8"/>
    <p:sldLayoutId id="2147483677" r:id="rId9"/>
    <p:sldLayoutId id="2147483678" r:id="rId10"/>
    <p:sldLayoutId id="2147483676" r:id="rId11"/>
    <p:sldLayoutId id="2147483675" r:id="rId12"/>
    <p:sldLayoutId id="2147483663" r:id="rId13"/>
    <p:sldLayoutId id="2147483671" r:id="rId14"/>
  </p:sldLayoutIdLst>
  <p:transition spd="med"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85000"/>
        </a:spcBef>
        <a:spcAft>
          <a:spcPct val="0"/>
        </a:spcAft>
        <a:buClr>
          <a:srgbClr val="F7B041"/>
        </a:buClr>
        <a:buSzPct val="70000"/>
        <a:buFont typeface="Wingdings" pitchFamily="2" charset="2"/>
        <a:buChar char="n"/>
        <a:defRPr sz="1800" b="1">
          <a:solidFill>
            <a:srgbClr val="666666"/>
          </a:solidFill>
          <a:latin typeface="+mn-lt"/>
          <a:ea typeface="+mn-ea"/>
          <a:cs typeface="+mn-cs"/>
        </a:defRPr>
      </a:lvl1pPr>
      <a:lvl2pPr marL="792163" indent="-269875" algn="l" rtl="0" eaLnBrk="1" fontAlgn="base" hangingPunct="1">
        <a:spcBef>
          <a:spcPct val="1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>
          <a:solidFill>
            <a:srgbClr val="666666"/>
          </a:solidFill>
          <a:latin typeface="+mn-lt"/>
        </a:defRPr>
      </a:lvl2pPr>
      <a:lvl3pPr marL="1200150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SzPct val="85000"/>
        <a:buFont typeface="Symbol" pitchFamily="18" charset="2"/>
        <a:buChar char="·"/>
        <a:defRPr sz="1600" i="1">
          <a:solidFill>
            <a:srgbClr val="666666"/>
          </a:solidFill>
          <a:latin typeface="+mn-lt"/>
        </a:defRPr>
      </a:lvl3pPr>
      <a:lvl4pPr marL="1608138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4pPr>
      <a:lvl5pPr marL="20161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5pPr>
      <a:lvl6pPr marL="24733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6pPr>
      <a:lvl7pPr marL="29305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7pPr>
      <a:lvl8pPr marL="33877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8pPr>
      <a:lvl9pPr marL="38449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anagementconsulted.com/pyramid-principle/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forum.org/agenda/2015/03/why-you-need-to-over-communicate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3D4A9685-7243-4DF2-9FBF-F7D8350D3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2966" y="2824944"/>
            <a:ext cx="5098481" cy="42473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Introduction to Analytics Dept.</a:t>
            </a:r>
            <a:endParaRPr lang="en-US" sz="1900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7AE611EF-E34A-40D6-8AB5-E139ECC42269}"/>
              </a:ext>
            </a:extLst>
          </p:cNvPr>
          <p:cNvSpPr txBox="1">
            <a:spLocks/>
          </p:cNvSpPr>
          <p:nvPr/>
        </p:nvSpPr>
        <p:spPr bwMode="auto">
          <a:xfrm>
            <a:off x="7212966" y="2532336"/>
            <a:ext cx="5098481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666666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9pPr>
          </a:lstStyle>
          <a:p>
            <a:pPr>
              <a:buClrTx/>
              <a:buSzTx/>
              <a:buFontTx/>
            </a:pPr>
            <a:r>
              <a:rPr lang="en-US" sz="1500" kern="0" dirty="0">
                <a:solidFill>
                  <a:srgbClr val="F7B041"/>
                </a:solidFill>
              </a:rPr>
              <a:t>TIGERRISK PARTNERS</a:t>
            </a:r>
          </a:p>
        </p:txBody>
      </p:sp>
    </p:spTree>
    <p:extLst>
      <p:ext uri="{BB962C8B-B14F-4D97-AF65-F5344CB8AC3E}">
        <p14:creationId xmlns:p14="http://schemas.microsoft.com/office/powerpoint/2010/main" val="2715627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E1881-6D01-47A5-95F1-74938BAB8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1" y="334963"/>
            <a:ext cx="11165417" cy="41751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Don’t send things into the void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43B30-A994-40EC-AF88-700CA256A3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02" r="28568" b="-1"/>
          <a:stretch/>
        </p:blipFill>
        <p:spPr>
          <a:xfrm>
            <a:off x="495300" y="1368425"/>
            <a:ext cx="4014216" cy="425608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5EB29-48D8-4AD5-AB15-91A330DA519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705351" y="1368425"/>
            <a:ext cx="6955368" cy="4256088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Everything you share should have a summary and a so what</a:t>
            </a:r>
          </a:p>
          <a:p>
            <a:r>
              <a:rPr lang="en-US" dirty="0"/>
              <a:t>If you send something out for review – internally or externally – make sure to follow up if you don’t hear back.</a:t>
            </a:r>
          </a:p>
        </p:txBody>
      </p:sp>
    </p:spTree>
    <p:extLst>
      <p:ext uri="{BB962C8B-B14F-4D97-AF65-F5344CB8AC3E}">
        <p14:creationId xmlns:p14="http://schemas.microsoft.com/office/powerpoint/2010/main" val="3989409004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5EB29-48D8-4AD5-AB15-91A330DA519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78551" y="1368425"/>
            <a:ext cx="5482167" cy="4256088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Listen to the client (internal or external) carefully to get details of the problem.</a:t>
            </a:r>
          </a:p>
          <a:p>
            <a:r>
              <a:rPr lang="en-US" dirty="0"/>
              <a:t>If you can, avoid third party versions as that introduces noise.</a:t>
            </a:r>
          </a:p>
          <a:p>
            <a:r>
              <a:rPr lang="en-US" dirty="0"/>
              <a:t>Frame the question and confirm. Asking the right question is half the solution.</a:t>
            </a:r>
          </a:p>
          <a:p>
            <a:r>
              <a:rPr lang="en-US" dirty="0"/>
              <a:t>Be creative with solutions and have plan A, B and C towards achieving it based on time and resources.</a:t>
            </a:r>
          </a:p>
          <a:p>
            <a:r>
              <a:rPr lang="en-US" dirty="0"/>
              <a:t>Seek help from experts while doing it.</a:t>
            </a:r>
          </a:p>
          <a:p>
            <a:r>
              <a:rPr lang="en-US" dirty="0"/>
              <a:t>Double check to minimize the chance of errors.</a:t>
            </a:r>
          </a:p>
          <a:p>
            <a:r>
              <a:rPr lang="en-US" dirty="0"/>
              <a:t>Present solutions and clearly lay out pros &amp; cons.</a:t>
            </a:r>
          </a:p>
          <a:p>
            <a:r>
              <a:rPr lang="en-US" dirty="0"/>
              <a:t>Always try to improve the solution when it is done multiple times.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E1881-6D01-47A5-95F1-74938BAB8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1" y="334963"/>
            <a:ext cx="11165417" cy="41751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Be a Careful and Creative Problem Solver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44F2AD-C230-4A29-9D41-D3EAD8D34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146" y="752475"/>
            <a:ext cx="3888442" cy="2916332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9B9D38-DCDF-4124-BFF0-ABCD8200D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572" y="3668807"/>
            <a:ext cx="2873563" cy="283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45687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alks to help you find your purpose | TED Talks">
            <a:extLst>
              <a:ext uri="{FF2B5EF4-FFF2-40B4-BE49-F238E27FC236}">
                <a16:creationId xmlns:a16="http://schemas.microsoft.com/office/drawing/2014/main" id="{B0202A01-00C5-4638-B217-7819F264B0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21" r="21877"/>
          <a:stretch/>
        </p:blipFill>
        <p:spPr bwMode="auto">
          <a:xfrm>
            <a:off x="6178551" y="1368425"/>
            <a:ext cx="5482167" cy="425608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D8F10D-2F61-4E7F-92EF-87C708AA6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1" y="334963"/>
            <a:ext cx="11165417" cy="41751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Keep the purpose in mind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56835-E2F2-450E-A1F5-799185D178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299" y="1368425"/>
            <a:ext cx="5486400" cy="4256088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Why is this request being made?</a:t>
            </a:r>
          </a:p>
          <a:p>
            <a:r>
              <a:rPr lang="en-US" dirty="0"/>
              <a:t>What is the ultimate goal?</a:t>
            </a:r>
          </a:p>
          <a:p>
            <a:r>
              <a:rPr lang="en-US" dirty="0"/>
              <a:t>Will the output answer the question?</a:t>
            </a:r>
          </a:p>
        </p:txBody>
      </p:sp>
    </p:spTree>
    <p:extLst>
      <p:ext uri="{BB962C8B-B14F-4D97-AF65-F5344CB8AC3E}">
        <p14:creationId xmlns:p14="http://schemas.microsoft.com/office/powerpoint/2010/main" val="2927562864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E583D-7B5D-44F5-8057-59E231E27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with the takeaway</a:t>
            </a:r>
          </a:p>
        </p:txBody>
      </p:sp>
      <p:pic>
        <p:nvPicPr>
          <p:cNvPr id="4098" name="Picture 2" descr="The Pyramid Principle - Management Consulted">
            <a:extLst>
              <a:ext uri="{FF2B5EF4-FFF2-40B4-BE49-F238E27FC236}">
                <a16:creationId xmlns:a16="http://schemas.microsoft.com/office/drawing/2014/main" id="{085088F9-A665-4AE4-B617-999E42DE5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5587" y="839010"/>
            <a:ext cx="8060826" cy="5329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25CE228-690D-478B-ABE5-BF312E8E0E11}"/>
              </a:ext>
            </a:extLst>
          </p:cNvPr>
          <p:cNvSpPr/>
          <p:nvPr/>
        </p:nvSpPr>
        <p:spPr>
          <a:xfrm>
            <a:off x="180989" y="6392232"/>
            <a:ext cx="348845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https://managementconsulted.com/pyramid-principle/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537605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FACF0-DFE7-403D-AAEB-14CAF65E9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People won’t read your emails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70B39-A10F-49A9-ACEF-EB608B97E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 up</a:t>
            </a:r>
          </a:p>
          <a:p>
            <a:r>
              <a:rPr lang="en-US" dirty="0"/>
              <a:t>Call</a:t>
            </a:r>
          </a:p>
          <a:p>
            <a:r>
              <a:rPr lang="en-US" dirty="0"/>
              <a:t>Put your message in the subject line</a:t>
            </a:r>
          </a:p>
          <a:p>
            <a:r>
              <a:rPr lang="en-US" dirty="0"/>
              <a:t>Over communicate, don’t send things into the void, and follow the pyramid principle</a:t>
            </a:r>
          </a:p>
        </p:txBody>
      </p:sp>
      <p:pic>
        <p:nvPicPr>
          <p:cNvPr id="5122" name="Picture 2" descr="How to delete all unread emails in gmail at once? | Yikun Liu">
            <a:extLst>
              <a:ext uri="{FF2B5EF4-FFF2-40B4-BE49-F238E27FC236}">
                <a16:creationId xmlns:a16="http://schemas.microsoft.com/office/drawing/2014/main" id="{36B89682-DCF9-45FF-AFCC-D06833FB6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680" y="4700588"/>
            <a:ext cx="607695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4236385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3CE01-C5DC-46BF-A55C-2E2559E33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1" y="334963"/>
            <a:ext cx="11165417" cy="41751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Distributed responsibility = no accountability</a:t>
            </a:r>
          </a:p>
        </p:txBody>
      </p:sp>
      <p:pic>
        <p:nvPicPr>
          <p:cNvPr id="4" name="Picture 3" descr="A picture containing toy&#10;&#10;Description automatically generated">
            <a:extLst>
              <a:ext uri="{FF2B5EF4-FFF2-40B4-BE49-F238E27FC236}">
                <a16:creationId xmlns:a16="http://schemas.microsoft.com/office/drawing/2014/main" id="{4B90F5A7-F982-47BC-8300-1A2C996CC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1489361"/>
            <a:ext cx="4014216" cy="4014216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C5E9A-4659-44E3-AE67-8A32FE5937F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705351" y="1368425"/>
            <a:ext cx="6955368" cy="4256088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We work on teams and send emails to groups</a:t>
            </a:r>
          </a:p>
          <a:p>
            <a:r>
              <a:rPr lang="en-US" dirty="0"/>
              <a:t>If roles and responsibilities are not clearly assigned to individuals, accountability is lost</a:t>
            </a:r>
          </a:p>
          <a:p>
            <a:r>
              <a:rPr lang="en-US" dirty="0"/>
              <a:t>Don’t assume others will sort out roles</a:t>
            </a:r>
          </a:p>
          <a:p>
            <a:r>
              <a:rPr lang="en-US" dirty="0"/>
              <a:t>If you’re unclear of your role, ask</a:t>
            </a:r>
          </a:p>
        </p:txBody>
      </p:sp>
    </p:spTree>
    <p:extLst>
      <p:ext uri="{BB962C8B-B14F-4D97-AF65-F5344CB8AC3E}">
        <p14:creationId xmlns:p14="http://schemas.microsoft.com/office/powerpoint/2010/main" val="1031208033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97D14E2-129D-41BA-A3C7-8F7F04B2E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921" y="1368425"/>
            <a:ext cx="8512176" cy="4256088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7B43A1-0AC9-4E4C-8060-7D80EFB0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1" y="334963"/>
            <a:ext cx="11165417" cy="41751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Set deadlines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52AD1B-1909-4B28-8CD0-1DBF0DF7D0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588" y="859068"/>
            <a:ext cx="11164824" cy="374419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Set minor and major deadlines and follow up</a:t>
            </a:r>
          </a:p>
        </p:txBody>
      </p:sp>
    </p:spTree>
    <p:extLst>
      <p:ext uri="{BB962C8B-B14F-4D97-AF65-F5344CB8AC3E}">
        <p14:creationId xmlns:p14="http://schemas.microsoft.com/office/powerpoint/2010/main" val="1109686126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E7071-DF2D-4AFB-8940-473588F3C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5D4B0-7CA0-45A5-B949-B97D62848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how we learn and avoid unnecessary 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19EE3E-D132-49F3-873A-676C0FAAE623}"/>
              </a:ext>
            </a:extLst>
          </p:cNvPr>
          <p:cNvSpPr txBox="1"/>
          <p:nvPr/>
        </p:nvSpPr>
        <p:spPr>
          <a:xfrm>
            <a:off x="4525347" y="1242818"/>
            <a:ext cx="2565919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9820687"/>
      </p:ext>
    </p:extLst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3442C43-BE43-4BDE-B9C2-7BCE0F3FE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10 principles of raising </a:t>
            </a:r>
            <a:r>
              <a:rPr lang="en-US" dirty="0" err="1"/>
              <a:t>yOUR</a:t>
            </a:r>
            <a:r>
              <a:rPr lang="en-US" dirty="0"/>
              <a:t> standards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C7F45A-48F0-4615-8229-D04078BAE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SzPct val="120000"/>
              <a:buFont typeface="+mj-lt"/>
              <a:buAutoNum type="arabicPeriod"/>
            </a:pPr>
            <a:r>
              <a:rPr lang="en-US" dirty="0"/>
              <a:t>Over communicate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/>
              <a:t>Advertise your capacity and skills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/>
              <a:t>Raise issues early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/>
              <a:t>Don’t send things into the void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/>
              <a:t>Keep the purpose in mind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/>
              <a:t>Start with the takeaway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/>
              <a:t>People won’t read your emails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/>
              <a:t>Distributed responsibility = no accountability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/>
              <a:t>Set deadlines</a:t>
            </a:r>
          </a:p>
          <a:p>
            <a:pPr>
              <a:buSzPct val="120000"/>
              <a:buFont typeface="+mj-lt"/>
              <a:buAutoNum type="arabicPeriod"/>
            </a:pPr>
            <a:r>
              <a:rPr lang="en-US" dirty="0"/>
              <a:t>Ask questions</a:t>
            </a:r>
          </a:p>
        </p:txBody>
      </p:sp>
    </p:spTree>
    <p:extLst>
      <p:ext uri="{BB962C8B-B14F-4D97-AF65-F5344CB8AC3E}">
        <p14:creationId xmlns:p14="http://schemas.microsoft.com/office/powerpoint/2010/main" val="441365788"/>
      </p:ext>
    </p:extLst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828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16">
            <a:extLst>
              <a:ext uri="{FF2B5EF4-FFF2-40B4-BE49-F238E27FC236}">
                <a16:creationId xmlns:a16="http://schemas.microsoft.com/office/drawing/2014/main" id="{40138165-5579-4269-B9D8-A73593405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" y="0"/>
            <a:ext cx="12186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529581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D0A41-FC3C-4AE4-8B4E-095838AEA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Analytics Department: </a:t>
            </a:r>
            <a:r>
              <a:rPr lang="en-US" dirty="0">
                <a:solidFill>
                  <a:srgbClr val="F6A726"/>
                </a:solidFill>
              </a:rPr>
              <a:t>Broad Functional Divisions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EDD13-97E2-42F3-A9ED-54A70D0F0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Actuarial</a:t>
            </a:r>
          </a:p>
          <a:p>
            <a:r>
              <a:rPr lang="en-US" dirty="0"/>
              <a:t>Catastrophe Modeling</a:t>
            </a:r>
          </a:p>
          <a:p>
            <a:r>
              <a:rPr lang="en-US" dirty="0"/>
              <a:t>Rating Agency Support</a:t>
            </a:r>
          </a:p>
        </p:txBody>
      </p:sp>
    </p:spTree>
    <p:extLst>
      <p:ext uri="{BB962C8B-B14F-4D97-AF65-F5344CB8AC3E}">
        <p14:creationId xmlns:p14="http://schemas.microsoft.com/office/powerpoint/2010/main" val="1668408189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CF79-868D-4C07-BACE-A8195D846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Analytics Department: </a:t>
            </a:r>
            <a:r>
              <a:rPr lang="en-US" dirty="0">
                <a:solidFill>
                  <a:srgbClr val="F6A726"/>
                </a:solidFill>
              </a:rPr>
              <a:t>Structure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D1A66E-7503-45C5-9C9B-8073A45E5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674" y="1056338"/>
            <a:ext cx="8724550" cy="559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533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325AB-8D67-491D-AC89-D3F7B926C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Analytics Department: </a:t>
            </a:r>
            <a:r>
              <a:rPr lang="en-US" dirty="0">
                <a:solidFill>
                  <a:srgbClr val="F6A726"/>
                </a:solidFill>
              </a:rPr>
              <a:t>Structure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666E7-4FC7-43EA-889D-3E4A33EE0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Nathan is the Global Head of Analytics</a:t>
            </a:r>
          </a:p>
          <a:p>
            <a:r>
              <a:rPr lang="en-US" dirty="0"/>
              <a:t>Jason is our Chief Actuary</a:t>
            </a:r>
          </a:p>
          <a:p>
            <a:r>
              <a:rPr lang="en-US" dirty="0"/>
              <a:t>Jack is the 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Head of Rating Agency Advisory</a:t>
            </a:r>
          </a:p>
          <a:p>
            <a:r>
              <a:rPr lang="en-US" dirty="0">
                <a:latin typeface="Arial" panose="020B0604020202020204" pitchFamily="34" charset="0"/>
              </a:rPr>
              <a:t>Bhaskar (BC) leads the Cat Modeling and R&amp;D</a:t>
            </a:r>
          </a:p>
          <a:p>
            <a:r>
              <a:rPr lang="en-US" dirty="0">
                <a:latin typeface="Arial" panose="020B0604020202020204" pitchFamily="34" charset="0"/>
              </a:rPr>
              <a:t>Eric leads the Cat Modeling Client Services</a:t>
            </a:r>
          </a:p>
          <a:p>
            <a:r>
              <a:rPr lang="en-US" dirty="0">
                <a:latin typeface="Arial" panose="020B0604020202020204" pitchFamily="34" charset="0"/>
              </a:rPr>
              <a:t>Anna leads the R&amp;D initiatives and Real Time Event Management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337398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325AB-8D67-491D-AC89-D3F7B926C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Analytics Department: </a:t>
            </a:r>
            <a:r>
              <a:rPr lang="en-US" dirty="0">
                <a:solidFill>
                  <a:srgbClr val="F6A726"/>
                </a:solidFill>
              </a:rPr>
              <a:t>What do we do?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666E7-4FC7-43EA-889D-3E4A33EE0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Cat Modeling:</a:t>
            </a:r>
          </a:p>
          <a:p>
            <a:pPr lvl="1"/>
            <a:r>
              <a:rPr lang="en-US" dirty="0"/>
              <a:t>Help client manage risk from Catastrophes and create Reinsurance structures</a:t>
            </a:r>
          </a:p>
          <a:p>
            <a:pPr lvl="1"/>
            <a:r>
              <a:rPr lang="en-US" dirty="0"/>
              <a:t>Support brokers in servicing clients and getting NEW clients</a:t>
            </a:r>
          </a:p>
          <a:p>
            <a:pPr lvl="1"/>
            <a:r>
              <a:rPr lang="en-US" dirty="0"/>
              <a:t>Detailed dissection of client portfolio in search of profitable and loss-making segments</a:t>
            </a:r>
          </a:p>
          <a:p>
            <a:pPr lvl="1"/>
            <a:r>
              <a:rPr lang="en-US" dirty="0"/>
              <a:t>Create pro-forma portfolios</a:t>
            </a:r>
          </a:p>
          <a:p>
            <a:pPr lvl="1"/>
            <a:r>
              <a:rPr lang="en-US" dirty="0"/>
              <a:t>Tools such as </a:t>
            </a:r>
            <a:r>
              <a:rPr lang="en-US" dirty="0" err="1"/>
              <a:t>TigerEye</a:t>
            </a:r>
            <a:r>
              <a:rPr lang="en-US" dirty="0"/>
              <a:t> and </a:t>
            </a:r>
            <a:r>
              <a:rPr lang="en-US" dirty="0" err="1"/>
              <a:t>TigerCQ</a:t>
            </a:r>
            <a:endParaRPr lang="en-US" dirty="0"/>
          </a:p>
          <a:p>
            <a:r>
              <a:rPr lang="en-US" dirty="0"/>
              <a:t>Actuarial:</a:t>
            </a:r>
          </a:p>
          <a:p>
            <a:pPr lvl="1"/>
            <a:r>
              <a:rPr lang="en-US" dirty="0"/>
              <a:t>Primarily help clients manage and structure risk for Casualty (Non-property)</a:t>
            </a:r>
          </a:p>
          <a:p>
            <a:pPr lvl="1"/>
            <a:r>
              <a:rPr lang="en-US" dirty="0"/>
              <a:t>Similar as above</a:t>
            </a:r>
          </a:p>
          <a:p>
            <a:r>
              <a:rPr lang="en-US" dirty="0"/>
              <a:t>Rating Agency Support</a:t>
            </a:r>
          </a:p>
          <a:p>
            <a:pPr lvl="1"/>
            <a:r>
              <a:rPr lang="en-US" dirty="0"/>
              <a:t>Rating Agencies set rules for the insurance companies function properly</a:t>
            </a:r>
          </a:p>
          <a:p>
            <a:pPr lvl="1"/>
            <a:r>
              <a:rPr lang="en-US" dirty="0"/>
              <a:t>Evaluate insurance companies standing with rating agencies</a:t>
            </a:r>
          </a:p>
          <a:p>
            <a:pPr lvl="1"/>
            <a:r>
              <a:rPr lang="en-US" dirty="0"/>
              <a:t>Create scenarios for better financial performance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100155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FBAE0-BE98-4FF1-88C5-A724D78F7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Raise </a:t>
            </a:r>
            <a:r>
              <a:rPr lang="en-US" dirty="0" err="1"/>
              <a:t>yOUR</a:t>
            </a:r>
            <a:r>
              <a:rPr lang="en-US" dirty="0"/>
              <a:t> Standards</a:t>
            </a:r>
          </a:p>
          <a:p>
            <a:pPr lvl="1"/>
            <a:r>
              <a:rPr lang="en-US" b="1" dirty="0">
                <a:solidFill>
                  <a:srgbClr val="F6A726"/>
                </a:solidFill>
              </a:rPr>
              <a:t>Innovate</a:t>
            </a:r>
            <a:r>
              <a:rPr lang="en-US" dirty="0"/>
              <a:t> to Differentiate</a:t>
            </a:r>
          </a:p>
          <a:p>
            <a:pPr lvl="1"/>
            <a:r>
              <a:rPr lang="en-US" b="1" dirty="0">
                <a:solidFill>
                  <a:srgbClr val="F6A726"/>
                </a:solidFill>
              </a:rPr>
              <a:t>Originate</a:t>
            </a:r>
            <a:r>
              <a:rPr lang="en-US" dirty="0"/>
              <a:t> Big Deals</a:t>
            </a:r>
          </a:p>
          <a:p>
            <a:pPr lvl="1"/>
            <a:r>
              <a:rPr lang="en-US" b="1" dirty="0">
                <a:solidFill>
                  <a:srgbClr val="F6A726"/>
                </a:solidFill>
              </a:rPr>
              <a:t>Execute</a:t>
            </a:r>
            <a:r>
              <a:rPr lang="en-US" dirty="0"/>
              <a:t> with Overwhelming Force</a:t>
            </a:r>
          </a:p>
          <a:p>
            <a:r>
              <a:rPr lang="en-US" dirty="0"/>
              <a:t>2019 Sales Meeting: Be Extraordinary</a:t>
            </a:r>
          </a:p>
          <a:p>
            <a:r>
              <a:rPr lang="en-US" dirty="0"/>
              <a:t>Team Work is Our Secret Sauce</a:t>
            </a:r>
          </a:p>
          <a:p>
            <a:r>
              <a:rPr lang="en-US" dirty="0"/>
              <a:t>Differentiate and Innovate</a:t>
            </a:r>
          </a:p>
          <a:p>
            <a:r>
              <a:rPr lang="en-US" dirty="0"/>
              <a:t>Attack Big Deals</a:t>
            </a:r>
          </a:p>
          <a:p>
            <a:r>
              <a:rPr lang="en-US" dirty="0"/>
              <a:t>Execute with Overwhelming Force</a:t>
            </a:r>
          </a:p>
          <a:p>
            <a:r>
              <a:rPr lang="en-US" dirty="0"/>
              <a:t>Originate Big Deals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12025-657A-4D82-A7C4-95B23EE3A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1" y="334963"/>
            <a:ext cx="11165417" cy="417512"/>
          </a:xfrm>
        </p:spPr>
        <p:txBody>
          <a:bodyPr/>
          <a:lstStyle/>
          <a:p>
            <a:r>
              <a:rPr lang="en-US" dirty="0"/>
              <a:t>TIGERISMS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C688E4-44D7-49AD-AF15-8BBF996E2A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8409" y="4805917"/>
            <a:ext cx="11164824" cy="374419"/>
          </a:xfrm>
        </p:spPr>
        <p:txBody>
          <a:bodyPr/>
          <a:lstStyle/>
          <a:p>
            <a:r>
              <a:rPr lang="en-US" dirty="0"/>
              <a:t>These are great end goals, but how do we get there?  Specifically how does modeling support these strategic initiatives?</a:t>
            </a:r>
          </a:p>
        </p:txBody>
      </p:sp>
    </p:spTree>
    <p:extLst>
      <p:ext uri="{BB962C8B-B14F-4D97-AF65-F5344CB8AC3E}">
        <p14:creationId xmlns:p14="http://schemas.microsoft.com/office/powerpoint/2010/main" val="788168870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556DE3-80E8-4E12-9EAF-676365084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 communicate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92BAAF-FEB1-434D-85FE-0F84116B4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453" y="729485"/>
            <a:ext cx="9965094" cy="52387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516FAB6-2B21-4862-8468-88153213FD67}"/>
              </a:ext>
            </a:extLst>
          </p:cNvPr>
          <p:cNvSpPr/>
          <p:nvPr/>
        </p:nvSpPr>
        <p:spPr bwMode="auto">
          <a:xfrm>
            <a:off x="1209042" y="822121"/>
            <a:ext cx="9746980" cy="5016617"/>
          </a:xfrm>
          <a:prstGeom prst="rect">
            <a:avLst/>
          </a:prstGeom>
          <a:solidFill>
            <a:schemeClr val="bg1">
              <a:alpha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b="1" dirty="0"/>
              <a:t>Keep It Simple</a:t>
            </a:r>
            <a:br>
              <a:rPr lang="en-US" sz="1400" dirty="0"/>
            </a:br>
            <a:r>
              <a:rPr lang="en-US" sz="1400" dirty="0"/>
              <a:t>Over-communicating doesn’t mean communicating everything; it means communicating the right things effectively. Having a simple framework is the quickest way to structure your points and give updates. It’ll allow your manager to prioritize what’s important for him/her and hone into areas of interest without having to figure it out. Remember, less is more.</a:t>
            </a:r>
          </a:p>
          <a:p>
            <a:r>
              <a:rPr lang="en-US" sz="1400" b="1" dirty="0"/>
              <a:t>Sync Early and Often</a:t>
            </a:r>
            <a:br>
              <a:rPr lang="en-US" sz="1400" dirty="0"/>
            </a:br>
            <a:r>
              <a:rPr lang="en-US" sz="1400" dirty="0"/>
              <a:t>If you are unclear of a direction or strategy, sync early and often. Ask lots of follow-up questions, challenge each other, and arrive at the best possible idea. Then apply a simple framework that allows everyone to over-communicate.</a:t>
            </a:r>
          </a:p>
          <a:p>
            <a:pPr marL="171450" indent="-171450">
              <a:buFontTx/>
              <a:buChar char="-"/>
            </a:pPr>
            <a:endParaRPr lang="en-US" sz="1400" dirty="0"/>
          </a:p>
          <a:p>
            <a:pPr marL="171450" indent="-171450">
              <a:buFontTx/>
              <a:buChar char="-"/>
            </a:pPr>
            <a:endParaRPr lang="en-US" sz="1400" dirty="0"/>
          </a:p>
          <a:p>
            <a:pPr marL="171450" indent="-171450">
              <a:buFontTx/>
              <a:buChar char="-"/>
            </a:pPr>
            <a:endParaRPr lang="en-US" sz="1400" dirty="0"/>
          </a:p>
          <a:p>
            <a:pPr marL="171450" indent="-171450">
              <a:buFontTx/>
              <a:buChar char="-"/>
            </a:pPr>
            <a:endParaRPr lang="en-US" sz="1400" dirty="0"/>
          </a:p>
          <a:p>
            <a:pPr marL="171450" indent="-171450">
              <a:buFontTx/>
              <a:buChar char="-"/>
            </a:pPr>
            <a:endParaRPr lang="en-US" sz="1400" dirty="0"/>
          </a:p>
          <a:p>
            <a:pPr marL="171450" indent="-171450">
              <a:buFontTx/>
              <a:buChar char="-"/>
            </a:pPr>
            <a:endParaRPr lang="en-US" sz="1400" dirty="0"/>
          </a:p>
          <a:p>
            <a:endParaRPr lang="en-US" sz="1400" dirty="0"/>
          </a:p>
          <a:p>
            <a:pPr marL="171450" indent="-171450">
              <a:buFontTx/>
              <a:buChar char="-"/>
            </a:pPr>
            <a:r>
              <a:rPr lang="en-US" sz="1400" dirty="0"/>
              <a:t>It isn’t clutter when you respond to a meeting invite</a:t>
            </a:r>
          </a:p>
          <a:p>
            <a:pPr marL="171450" indent="-171450">
              <a:buFontTx/>
              <a:buChar char="-"/>
            </a:pPr>
            <a:r>
              <a:rPr lang="en-US" sz="1400" dirty="0"/>
              <a:t>Copying people on emails gives them the chance to see that activity is happening even if not all the content is read</a:t>
            </a:r>
          </a:p>
          <a:p>
            <a:pPr marL="171450" indent="-171450">
              <a:buFontTx/>
              <a:buChar char="-"/>
            </a:pPr>
            <a:r>
              <a:rPr lang="en-US" sz="1400" dirty="0"/>
              <a:t>Overcommunication is a way to record what you’re accomplishing and keep teams involved</a:t>
            </a:r>
          </a:p>
          <a:p>
            <a:pPr marL="171450" indent="-171450">
              <a:buFontTx/>
              <a:buChar char="-"/>
            </a:pPr>
            <a:r>
              <a:rPr lang="en-US" sz="1400" dirty="0"/>
              <a:t>It gives people something to react to</a:t>
            </a:r>
          </a:p>
          <a:p>
            <a:endParaRPr lang="en-US" sz="1400" dirty="0"/>
          </a:p>
          <a:p>
            <a:pPr marL="171450" marR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F7B041"/>
              </a:buClr>
              <a:buSzPct val="70000"/>
              <a:buFontTx/>
              <a:buChar char="-"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4A6E3A-FDF9-4058-9E85-ECC8C4E04287}"/>
              </a:ext>
            </a:extLst>
          </p:cNvPr>
          <p:cNvSpPr/>
          <p:nvPr/>
        </p:nvSpPr>
        <p:spPr>
          <a:xfrm>
            <a:off x="0" y="6362799"/>
            <a:ext cx="512351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https://www.weforum.org/agenda/2015/03/why-you-need-to-over-communicate/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651625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BDEAB-B0C6-44CF-BFAC-8DC585076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Advertise your capacity and skills</a:t>
            </a:r>
          </a:p>
        </p:txBody>
      </p:sp>
      <p:pic>
        <p:nvPicPr>
          <p:cNvPr id="1026" name="Picture 2" descr="A Pollution-Reducing Billboard Is About To Hit The Streets">
            <a:extLst>
              <a:ext uri="{FF2B5EF4-FFF2-40B4-BE49-F238E27FC236}">
                <a16:creationId xmlns:a16="http://schemas.microsoft.com/office/drawing/2014/main" id="{2A1C13EB-6A84-4BAF-9401-F594CD8AC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3321" y="985132"/>
            <a:ext cx="7328024" cy="4887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0E62E0-0750-4940-B858-A37173889B65}"/>
              </a:ext>
            </a:extLst>
          </p:cNvPr>
          <p:cNvSpPr txBox="1"/>
          <p:nvPr/>
        </p:nvSpPr>
        <p:spPr>
          <a:xfrm>
            <a:off x="6078009" y="2190048"/>
            <a:ext cx="3032124" cy="131112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0" lon="0" rev="20999999"/>
              </a:camera>
              <a:lightRig rig="threePt" dir="t"/>
            </a:scene3d>
          </a:bodyPr>
          <a:lstStyle/>
          <a:p>
            <a:r>
              <a:rPr lang="en-US" sz="2400" dirty="0"/>
              <a:t>I have time to help</a:t>
            </a:r>
          </a:p>
          <a:p>
            <a:r>
              <a:rPr lang="en-US" sz="2400" dirty="0"/>
              <a:t>I can get more involved with _____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37D248-84FB-4456-8483-9E0401E15578}"/>
              </a:ext>
            </a:extLst>
          </p:cNvPr>
          <p:cNvSpPr/>
          <p:nvPr/>
        </p:nvSpPr>
        <p:spPr bwMode="auto">
          <a:xfrm>
            <a:off x="293616" y="5050746"/>
            <a:ext cx="4085438" cy="822121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/>
              <a:t>Keep a side project going that both enhances a particular skill set and benefits the team / company</a:t>
            </a:r>
          </a:p>
        </p:txBody>
      </p:sp>
    </p:spTree>
    <p:extLst>
      <p:ext uri="{BB962C8B-B14F-4D97-AF65-F5344CB8AC3E}">
        <p14:creationId xmlns:p14="http://schemas.microsoft.com/office/powerpoint/2010/main" val="2341785188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5F450-9ADB-4A44-94A3-F836FC4A1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Raise issues early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5835A-8D74-477F-B8B0-9FFA8BC3B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you anticipating issues with data availability? Timing? Capacity?</a:t>
            </a:r>
          </a:p>
          <a:p>
            <a:r>
              <a:rPr lang="en-US" dirty="0"/>
              <a:t>Is there a roadblock risk?  Any bottle necks?</a:t>
            </a:r>
          </a:p>
          <a:p>
            <a:r>
              <a:rPr lang="en-US" dirty="0"/>
              <a:t>We preach total responsibility, but that doesn’t mean you can’t lean on your team</a:t>
            </a:r>
          </a:p>
          <a:p>
            <a:r>
              <a:rPr lang="en-US" dirty="0"/>
              <a:t>If you’re raising an issue, don’t bury in an email – keep it at the top.  Bold it.</a:t>
            </a:r>
          </a:p>
        </p:txBody>
      </p:sp>
      <p:pic>
        <p:nvPicPr>
          <p:cNvPr id="2050" name="Picture 2" descr="Red Flag Warning for Wildfire Danger Issued by National Weather ...">
            <a:extLst>
              <a:ext uri="{FF2B5EF4-FFF2-40B4-BE49-F238E27FC236}">
                <a16:creationId xmlns:a16="http://schemas.microsoft.com/office/drawing/2014/main" id="{3FFFDAE9-EA9A-43C5-8C5E-0F878A0BB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0523" y="2859243"/>
            <a:ext cx="2669179" cy="3236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1709143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TigerTemplate">
  <a:themeElements>
    <a:clrScheme name="TigerColors9-10-2014">
      <a:dk1>
        <a:sysClr val="windowText" lastClr="000000"/>
      </a:dk1>
      <a:lt1>
        <a:sysClr val="window" lastClr="FFFFFF"/>
      </a:lt1>
      <a:dk2>
        <a:srgbClr val="969696"/>
      </a:dk2>
      <a:lt2>
        <a:srgbClr val="E5DEDB"/>
      </a:lt2>
      <a:accent1>
        <a:srgbClr val="F7B041"/>
      </a:accent1>
      <a:accent2>
        <a:srgbClr val="663300"/>
      </a:accent2>
      <a:accent3>
        <a:srgbClr val="808000"/>
      </a:accent3>
      <a:accent4>
        <a:srgbClr val="E64823"/>
      </a:accent4>
      <a:accent5>
        <a:srgbClr val="FFCA08"/>
      </a:accent5>
      <a:accent6>
        <a:srgbClr val="336600"/>
      </a:accent6>
      <a:hlink>
        <a:srgbClr val="0000FF"/>
      </a:hlink>
      <a:folHlink>
        <a:srgbClr val="FF00FF"/>
      </a:folHlink>
    </a:clrScheme>
    <a:fontScheme name="Slide Mast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F7B041"/>
          </a:buClr>
          <a:buSzPct val="70000"/>
          <a:buFont typeface="Wingdings" pitchFamily="2" charset="2"/>
          <a:buNone/>
          <a:tabLst/>
          <a:defRPr kumimoji="0" lang="en-US" altLang="en-US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F7B041"/>
          </a:buClr>
          <a:buSzPct val="70000"/>
          <a:buFont typeface="Wingdings" pitchFamily="2" charset="2"/>
          <a:buNone/>
          <a:tabLst/>
          <a:defRPr kumimoji="0" lang="en-US" altLang="en-US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lide Master 1">
        <a:dk1>
          <a:srgbClr val="000000"/>
        </a:dk1>
        <a:lt1>
          <a:srgbClr val="FFFFFF"/>
        </a:lt1>
        <a:dk2>
          <a:srgbClr val="1F145D"/>
        </a:dk2>
        <a:lt2>
          <a:srgbClr val="0039A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2">
        <a:dk1>
          <a:srgbClr val="000000"/>
        </a:dk1>
        <a:lt1>
          <a:srgbClr val="FFFFFF"/>
        </a:lt1>
        <a:dk2>
          <a:srgbClr val="000000"/>
        </a:dk2>
        <a:lt2>
          <a:srgbClr val="0039A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0000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6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000000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7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616365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8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66FF33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9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EAEAEA"/>
        </a:accent1>
        <a:accent2>
          <a:srgbClr val="C1E2E5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AFCDCF"/>
        </a:accent6>
        <a:hlink>
          <a:srgbClr val="009AA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igerTemplate.potm" id="{CEE39305-B8A2-413F-A7C2-E8CDA2877C52}" vid="{07032B72-60EA-4A98-BD8E-430C6FD932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TigerTemplate</Template>
  <TotalTime>2276</TotalTime>
  <Words>841</Words>
  <Application>Microsoft Office PowerPoint</Application>
  <PresentationFormat>Widescreen</PresentationFormat>
  <Paragraphs>108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Symbol</vt:lpstr>
      <vt:lpstr>Wingdings</vt:lpstr>
      <vt:lpstr>TigerTemplate</vt:lpstr>
      <vt:lpstr>Introduction to Analytics Dept.</vt:lpstr>
      <vt:lpstr>Analytics Department: Broad Functional Divisions</vt:lpstr>
      <vt:lpstr>Analytics Department: Structure</vt:lpstr>
      <vt:lpstr>Analytics Department: Structure</vt:lpstr>
      <vt:lpstr>Analytics Department: What do we do?</vt:lpstr>
      <vt:lpstr>TIGERISMS</vt:lpstr>
      <vt:lpstr>Over communicate</vt:lpstr>
      <vt:lpstr>Advertise your capacity and skills</vt:lpstr>
      <vt:lpstr>Raise issues early</vt:lpstr>
      <vt:lpstr>Don’t send things into the void</vt:lpstr>
      <vt:lpstr>Be a Careful and Creative Problem Solver </vt:lpstr>
      <vt:lpstr>Keep the purpose in mind</vt:lpstr>
      <vt:lpstr>Start with the takeaway</vt:lpstr>
      <vt:lpstr>People won’t read your emails</vt:lpstr>
      <vt:lpstr>Distributed responsibility = no accountability</vt:lpstr>
      <vt:lpstr>Set deadlines</vt:lpstr>
      <vt:lpstr>Ask questions</vt:lpstr>
      <vt:lpstr>The 10 principles of raising yOUR standards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Deborah Ruppel</dc:creator>
  <cp:lastModifiedBy>Jessica Senou</cp:lastModifiedBy>
  <cp:revision>305</cp:revision>
  <cp:lastPrinted>2021-01-21T01:11:51Z</cp:lastPrinted>
  <dcterms:created xsi:type="dcterms:W3CDTF">2018-01-30T16:53:25Z</dcterms:created>
  <dcterms:modified xsi:type="dcterms:W3CDTF">2023-06-26T23:47:05Z</dcterms:modified>
</cp:coreProperties>
</file>

<file path=docProps/thumbnail.jpeg>
</file>